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95" r:id="rId3"/>
  </p:sldMasterIdLst>
  <p:notesMasterIdLst>
    <p:notesMasterId r:id="rId10"/>
  </p:notesMasterIdLst>
  <p:sldIdLst>
    <p:sldId id="2722" r:id="rId4"/>
    <p:sldId id="2703" r:id="rId5"/>
    <p:sldId id="2718" r:id="rId6"/>
    <p:sldId id="2720" r:id="rId7"/>
    <p:sldId id="2721" r:id="rId8"/>
    <p:sldId id="100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5226" autoAdjust="0"/>
  </p:normalViewPr>
  <p:slideViewPr>
    <p:cSldViewPr snapToGrid="0">
      <p:cViewPr varScale="1">
        <p:scale>
          <a:sx n="52" d="100"/>
          <a:sy n="52" d="100"/>
        </p:scale>
        <p:origin x="576" y="48"/>
      </p:cViewPr>
      <p:guideLst/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520C14-2568-4132-85B2-B52C15751E74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52CEAB-9ED1-4172-82F0-EDB9E8BB6D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inviting to participate in this symposium. </a:t>
            </a:r>
          </a:p>
          <a:p>
            <a:endParaRPr lang="en-US" dirty="0"/>
          </a:p>
          <a:p>
            <a:r>
              <a:rPr lang="en-US" dirty="0"/>
              <a:t>Today, I am going to discuss my experience from two states. California mandated fluoridation and increased the % of the population on fluoridation. </a:t>
            </a:r>
          </a:p>
          <a:p>
            <a:endParaRPr lang="en-US" dirty="0"/>
          </a:p>
          <a:p>
            <a:r>
              <a:rPr lang="en-US" dirty="0"/>
              <a:t>New York State has a long history with fluoridation beginning in 1945.  It was Dr. David </a:t>
            </a:r>
            <a:r>
              <a:rPr lang="en-US" dirty="0" err="1"/>
              <a:t>Ast</a:t>
            </a:r>
            <a:r>
              <a:rPr lang="en-US" dirty="0"/>
              <a:t> who proposed fluoridation in New York State in 1944 and was about to fluoridate Newburgh but was told to delay it by Dr. </a:t>
            </a:r>
            <a:r>
              <a:rPr lang="en-US" dirty="0" err="1"/>
              <a:t>Trendly</a:t>
            </a:r>
            <a:r>
              <a:rPr lang="en-US" dirty="0"/>
              <a:t> Dean.  Newburgh should get the credit for being the first city to undertake fluoridation. </a:t>
            </a:r>
          </a:p>
          <a:p>
            <a:endParaRPr lang="en-US" dirty="0"/>
          </a:p>
          <a:p>
            <a:r>
              <a:rPr lang="en-US" dirty="0"/>
              <a:t>New York state passed a law in 2015 that amended the fluoridation law requiring communities to take steps before making a decision to stop fluoridation, and also established a grant program to support fluoridation. It took years of work and community engagement to accomplish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2CEAB-9ED1-4172-82F0-EDB9E8BB6D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9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2FE3-7CCE-430A-82C3-63B933233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6539B-5DAD-4649-84E7-57E1C2A13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A22AE-4364-40FE-8900-5AC63F6E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F3DD5-28BB-4D3B-B129-3137A82F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B97A2-3D77-4134-BECA-18AAE3F0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5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EB5-923D-451A-B4BA-602FA0EE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44E84-9914-4A5F-840C-ADDE96863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B2C73-CB65-4421-9C6F-B72D5D70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7C94-1644-47C3-B7ED-9792D75C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B348A-E1F5-4827-8061-B336F75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4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906CF-3EB2-4FA6-A6FB-48F0B0A0C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B65F4-D596-42E2-A089-9B40DA0B7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BE33B-E5D9-45AD-BC00-9C9559CD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86BD-B7AF-4B02-B6C6-0289F7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60B6-A4C5-4E05-9D67-F675F90C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3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84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B47BE-7C27-493D-886D-C8B00B6DA81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56C7-0793-4521-8DFA-25E65EFA840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69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03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D6B5-6BB8-488B-B7E8-33192FB81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C96D4-27FA-4DCF-80A6-D210C1214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D33FD-D691-4EB1-80D0-37E2830C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D2E4-2945-4EBE-9FAC-D935AAF6AE3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AAF2D-4A02-4500-9145-5EE11007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2A139-F011-473D-8792-21B38685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B7A9-CD86-4019-A0EF-1260633F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C243-1AC0-4195-A7A8-08B97D37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78634-0F8F-4C3D-B929-8852FC27F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8F74-71E9-4532-A26B-B6AE0E74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3F63D-5236-4C9C-AA51-EE95170C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A39A-7107-46DC-84A1-10490FDA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A018-74D6-4712-9BE3-65FEA0F7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ABC8-9E33-4925-A822-037645247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8D30-3323-4BCD-8C6F-F41CF8B8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63A43-B072-4B89-BE68-D8407BA8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11A3-4B75-439E-BB2E-107089AE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6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C7CD-464F-4F1D-98E1-D6C9003B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C29A-5A60-43ED-BBA4-5F01C7E54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6E00E-ABDE-41C5-88A4-CCFF2F5A2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386AF-80F2-429D-8515-E0B8E59C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F1575-3F20-4AE8-B9DE-0A617B50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2B96-F588-4C86-9CD9-42B59CFA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2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8733-74C8-4991-AA4D-D14DF97D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43AB4-8868-49DA-984D-9A965710F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D9F83-E04C-4641-B8AE-602620B0A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A7FF7-A327-4660-A5AD-94B1A5E57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8B9B2-E6D5-49F6-8A1B-24D29ADCA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175A8-A1DA-4544-8583-3E4ED992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C4A89-5447-4C8F-B6B8-0A2D4D90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987448-AF01-44B7-807E-27379A86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9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CE20-AB7C-49C7-A91F-5E243AB8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3E263-615D-4BB4-89FD-19A2E6A2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FAB3D-4131-47C6-84D0-48D79DD6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684C8-848B-4711-8E20-8C517D29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6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23125-EB70-4679-AA1B-0C392BFE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C224E-1800-4F5D-A6D6-3A975D9F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6567D-217A-44F0-AC2B-36635A29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9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AE27-862C-4212-85B2-A9CA61F1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7474-99F3-4DB9-8DC0-26E3671F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414AC-C68B-430B-88B3-2E80E0690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2791-CB59-4406-A152-758B40BE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53F80-5723-452C-A55D-87A9F175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981C8-CEA6-4AD8-91ED-D39F0264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111D-3F58-4C13-8EB9-9EF2D544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1DB8E-A6E1-4544-8BFA-CFE32AED4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962E6-CF49-4B20-910F-270FD978C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5C4D0-98FC-42F3-9650-631E69EF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4537F-02DA-4A17-9253-BA9C1E75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C605B-6A99-44D8-A94D-D3351FD1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0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8DE15-8686-4DE8-AC32-111C576E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0A782-EEE2-45E9-BE4F-B07CA9B9E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5421C-C752-4F7D-8F9B-34DF8DD98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7741-17F9-422F-83A6-E8E13A631C10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12360-2F37-465C-953A-AA07827A2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C1DE0-E5C9-4A20-8CE5-111E9B80E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5754-FB20-471F-BF22-A4BD7098F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2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0" y="274638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828801"/>
            <a:ext cx="103632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3236" name="Rectangle 15"/>
          <p:cNvSpPr txBox="1">
            <a:spLocks noGrp="1" noChangeArrowheads="1"/>
          </p:cNvSpPr>
          <p:nvPr userDrawn="1"/>
        </p:nvSpPr>
        <p:spPr bwMode="auto">
          <a:xfrm>
            <a:off x="6299200" y="6400800"/>
            <a:ext cx="5486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>
                <a:solidFill>
                  <a:srgbClr val="0070C0"/>
                </a:solidFill>
              </a:rPr>
              <a:t>Center</a:t>
            </a:r>
            <a:r>
              <a:rPr lang="en-US" sz="1000" b="1" i="0" baseline="0" dirty="0">
                <a:solidFill>
                  <a:srgbClr val="0070C0"/>
                </a:solidFill>
              </a:rPr>
              <a:t> for Healthy Communities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baseline="0" dirty="0">
                <a:solidFill>
                  <a:srgbClr val="0070C0"/>
                </a:solidFill>
              </a:rPr>
              <a:t>Office of Oral Health</a:t>
            </a:r>
            <a:endParaRPr lang="en-US" sz="1000" b="1" i="0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99200" y="6400800"/>
            <a:ext cx="5486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4"/>
          <p:cNvCxnSpPr>
            <a:cxnSpLocks noChangeShapeType="1"/>
          </p:cNvCxnSpPr>
          <p:nvPr userDrawn="1"/>
        </p:nvCxnSpPr>
        <p:spPr bwMode="auto">
          <a:xfrm>
            <a:off x="0" y="1524000"/>
            <a:ext cx="10363200" cy="1588"/>
          </a:xfrm>
          <a:prstGeom prst="straightConnector1">
            <a:avLst/>
          </a:prstGeom>
          <a:noFill/>
          <a:ln w="38100" algn="ctr">
            <a:solidFill>
              <a:srgbClr val="F29B1A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31" name="Straight Arrow Connector 5"/>
          <p:cNvCxnSpPr>
            <a:cxnSpLocks noChangeShapeType="1"/>
          </p:cNvCxnSpPr>
          <p:nvPr userDrawn="1"/>
        </p:nvCxnSpPr>
        <p:spPr bwMode="auto">
          <a:xfrm rot="5400000">
            <a:off x="-2478351" y="2781036"/>
            <a:ext cx="5564188" cy="2116"/>
          </a:xfrm>
          <a:prstGeom prst="straightConnector1">
            <a:avLst/>
          </a:prstGeom>
          <a:noFill/>
          <a:ln w="38100" algn="ctr">
            <a:solidFill>
              <a:srgbClr val="479133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32" name="Straight Arrow Connector 6"/>
          <p:cNvCxnSpPr>
            <a:cxnSpLocks noChangeShapeType="1"/>
          </p:cNvCxnSpPr>
          <p:nvPr userDrawn="1"/>
        </p:nvCxnSpPr>
        <p:spPr bwMode="auto">
          <a:xfrm rot="5400000">
            <a:off x="-1983051" y="2590536"/>
            <a:ext cx="5183188" cy="2116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033" name="Picture 7" descr="Logo-CDPH #1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1" y="5594350"/>
            <a:ext cx="1892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4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95301" y="304800"/>
            <a:ext cx="11188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365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1" y="1219200"/>
            <a:ext cx="88265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36553" name="Picture 9" descr="PHF 2-color logo without name - coated, transparent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738814"/>
            <a:ext cx="2032000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1219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0"/>
            <a:ext cx="30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56864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365E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365E8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365E8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365E8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365E8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65E8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65E8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65E8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65E82"/>
          </a:solidFill>
          <a:latin typeface="Arial Black" pitchFamily="34" charset="0"/>
        </a:defRPr>
      </a:lvl9pPr>
    </p:titleStyle>
    <p:bodyStyle>
      <a:lvl1pPr marL="333375" indent="-333375" algn="l" defTabSz="449263" rtl="0" fontAlgn="base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itchFamily="18" charset="0"/>
        <a:buBlip>
          <a:blip r:embed="rId5"/>
        </a:buBlip>
        <a:defRPr sz="2400">
          <a:solidFill>
            <a:srgbClr val="365E82"/>
          </a:solidFill>
          <a:latin typeface="+mn-lt"/>
          <a:ea typeface="+mn-ea"/>
          <a:cs typeface="+mn-cs"/>
        </a:defRPr>
      </a:lvl1pPr>
      <a:lvl2pPr marL="733425" indent="-276225" algn="l" defTabSz="449263" rtl="0" fontAlgn="base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itchFamily="18" charset="0"/>
        <a:buBlip>
          <a:blip r:embed="rId6"/>
        </a:buBlip>
        <a:defRPr sz="2000">
          <a:solidFill>
            <a:srgbClr val="365E82"/>
          </a:solidFill>
          <a:latin typeface="+mn-lt"/>
        </a:defRPr>
      </a:lvl2pPr>
      <a:lvl3pPr marL="1143000" indent="-22860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Blip>
          <a:blip r:embed="rId5"/>
        </a:buBlip>
        <a:defRPr>
          <a:solidFill>
            <a:srgbClr val="365E82"/>
          </a:solidFill>
          <a:latin typeface="+mn-lt"/>
        </a:defRPr>
      </a:lvl3pPr>
      <a:lvl4pPr marL="1600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Blip>
          <a:blip r:embed="rId6"/>
        </a:buBlip>
        <a:defRPr sz="1600">
          <a:solidFill>
            <a:srgbClr val="365E82"/>
          </a:solidFill>
          <a:latin typeface="+mn-lt"/>
        </a:defRPr>
      </a:lvl4pPr>
      <a:lvl5pPr marL="20574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Blip>
          <a:blip r:embed="rId5"/>
        </a:buBlip>
        <a:defRPr sz="1400">
          <a:solidFill>
            <a:srgbClr val="365E82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Blip>
          <a:blip r:embed="rId5"/>
        </a:buBlip>
        <a:defRPr sz="1400">
          <a:solidFill>
            <a:srgbClr val="365E82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Blip>
          <a:blip r:embed="rId5"/>
        </a:buBlip>
        <a:defRPr sz="1400">
          <a:solidFill>
            <a:srgbClr val="365E82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Blip>
          <a:blip r:embed="rId5"/>
        </a:buBlip>
        <a:defRPr sz="1400">
          <a:solidFill>
            <a:srgbClr val="365E82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Blip>
          <a:blip r:embed="rId5"/>
        </a:buBlip>
        <a:defRPr sz="1400">
          <a:solidFill>
            <a:srgbClr val="365E8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86D4-1B5D-4789-A2D8-17F51185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        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b="1" i="1" u="sng" dirty="0"/>
              <a:t>ASTDD Communications Committee </a:t>
            </a:r>
            <a:br>
              <a:rPr lang="en-US" b="1" i="1" u="sng" dirty="0"/>
            </a:br>
            <a:r>
              <a:rPr lang="en-US" b="1" i="1" dirty="0"/>
              <a:t>                                   </a:t>
            </a:r>
            <a:r>
              <a:rPr lang="en-US" b="1" i="1" u="sng" dirty="0"/>
              <a:t>Spotlight</a:t>
            </a:r>
            <a:br>
              <a:rPr lang="en-US" b="1" i="1" u="sng" dirty="0"/>
            </a:br>
            <a:endParaRPr lang="en-US" b="1" i="1" u="sng" dirty="0"/>
          </a:p>
        </p:txBody>
      </p:sp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4E48A29E-401C-4989-97E5-1D0A6E8EAC3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011140"/>
              </p:ext>
            </p:extLst>
          </p:nvPr>
        </p:nvGraphicFramePr>
        <p:xfrm>
          <a:off x="2230437" y="1690688"/>
          <a:ext cx="7731125" cy="453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5343165" imgH="3005262" progId="PowerPoint.Show.12">
                  <p:embed/>
                </p:oleObj>
              </mc:Choice>
              <mc:Fallback>
                <p:oleObj name="Presentation" r:id="rId3" imgW="5343165" imgH="30052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0437" y="1690688"/>
                        <a:ext cx="7731125" cy="4535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9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D80E-D57E-4393-A1E5-7926F6D5D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1335723"/>
            <a:ext cx="10424160" cy="2387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Interim Protocol for Preventive Dental Care in Public Health Settings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1F955-1B41-46B0-B2FE-374128175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318"/>
            <a:ext cx="9144000" cy="1655762"/>
          </a:xfrm>
        </p:spPr>
        <p:txBody>
          <a:bodyPr/>
          <a:lstStyle/>
          <a:p>
            <a:r>
              <a:rPr lang="en-US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Jayanth Kumar, DDS, MPH</a:t>
            </a:r>
          </a:p>
          <a:p>
            <a:r>
              <a:rPr lang="en-US" dirty="0"/>
              <a:t>State Dental Director</a:t>
            </a:r>
          </a:p>
          <a:p>
            <a:r>
              <a:rPr lang="en-US" dirty="0"/>
              <a:t>Office of Oral Health, California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93361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B09B0-A68A-494C-851E-5DD9789C4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" y="1090014"/>
            <a:ext cx="5326842" cy="4381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63803-6577-46C0-847D-DC82474AFCA0}"/>
              </a:ext>
            </a:extLst>
          </p:cNvPr>
          <p:cNvSpPr txBox="1"/>
          <p:nvPr/>
        </p:nvSpPr>
        <p:spPr>
          <a:xfrm>
            <a:off x="44106" y="0"/>
            <a:ext cx="5326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EVALUATING SPATTER AND AEROSOL CONTAMINATION</a:t>
            </a:r>
          </a:p>
          <a:p>
            <a:r>
              <a:rPr lang="en-US" sz="1000" dirty="0"/>
              <a:t>DURING DENTAL PROCEDURES</a:t>
            </a:r>
          </a:p>
          <a:p>
            <a:r>
              <a:rPr lang="en-US" sz="1000" dirty="0"/>
              <a:t>CAROLVN D. BENTLEY, D.D.S.; NANCY W. BURKHART, R.D.H., M.ED.; JAMES J. CRAWFORD, M.A., PH.D. </a:t>
            </a:r>
            <a:r>
              <a:rPr lang="en-US" sz="1000" b="1" i="0" u="none" strike="noStrike" baseline="0" dirty="0">
                <a:latin typeface="Times New Roman" panose="02020603050405020304" pitchFamily="18" charset="0"/>
              </a:rPr>
              <a:t>JADA, Vol. 125, May 1994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638B7-6249-40A3-8E61-9AD61FE2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333" y="880352"/>
            <a:ext cx="6134852" cy="5097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7F6CB-9BD8-4F43-8F7B-8028545C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338" y="6027579"/>
            <a:ext cx="5730847" cy="7078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9B43EA-C3A6-41E2-8327-8CE85BD4B1A0}"/>
              </a:ext>
            </a:extLst>
          </p:cNvPr>
          <p:cNvSpPr txBox="1"/>
          <p:nvPr/>
        </p:nvSpPr>
        <p:spPr>
          <a:xfrm>
            <a:off x="5835761" y="1628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Studies on Dental Aerobiology: I. Bacterial Aerosols Generated during Dental Procedures. RUDOLPH E. MICIK, ROBERT L. MILLER, MAURICE A. MAZZARELLA, and GUNNAR RYGE. </a:t>
            </a:r>
          </a:p>
          <a:p>
            <a:r>
              <a:rPr lang="en-US" sz="1200" dirty="0"/>
              <a:t>J Dent Res </a:t>
            </a:r>
            <a:r>
              <a:rPr lang="en-US" sz="1200" dirty="0" err="1"/>
              <a:t>Januarv</a:t>
            </a:r>
            <a:r>
              <a:rPr lang="en-US" sz="1200" dirty="0"/>
              <a:t>-February 1969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440E0B5-FD68-4F5C-B148-5C8235021205}"/>
              </a:ext>
            </a:extLst>
          </p:cNvPr>
          <p:cNvSpPr/>
          <p:nvPr/>
        </p:nvSpPr>
        <p:spPr bwMode="auto">
          <a:xfrm rot="1686401">
            <a:off x="10866023" y="5836962"/>
            <a:ext cx="346229" cy="5578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1D62A3D-45B8-492F-822F-8E2FFB4DFF6B}"/>
              </a:ext>
            </a:extLst>
          </p:cNvPr>
          <p:cNvSpPr/>
          <p:nvPr/>
        </p:nvSpPr>
        <p:spPr bwMode="auto">
          <a:xfrm rot="1686401">
            <a:off x="10929645" y="3055409"/>
            <a:ext cx="346229" cy="5578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5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AAA2-285B-46CC-8BFF-C4944E7D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45EB-9D5D-4C6D-A5D1-5514679B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Dental prophylaxis using </a:t>
            </a:r>
          </a:p>
          <a:p>
            <a:pPr lvl="1"/>
            <a:r>
              <a:rPr lang="en-US" sz="2400" dirty="0"/>
              <a:t>scalers, toothbrush and selective polishing</a:t>
            </a:r>
          </a:p>
          <a:p>
            <a:r>
              <a:rPr lang="en-US" sz="2800" dirty="0"/>
              <a:t>Dental Sealants </a:t>
            </a:r>
          </a:p>
          <a:p>
            <a:pPr lvl="1"/>
            <a:r>
              <a:rPr lang="en-US" sz="2400" dirty="0"/>
              <a:t>Clean with a toothbrush </a:t>
            </a:r>
          </a:p>
          <a:p>
            <a:pPr lvl="1"/>
            <a:r>
              <a:rPr lang="en-US" sz="2400" dirty="0"/>
              <a:t>Use cotton tips and gauzes</a:t>
            </a:r>
          </a:p>
          <a:p>
            <a:pPr lvl="1"/>
            <a:r>
              <a:rPr lang="en-US" sz="2400" dirty="0"/>
              <a:t>Employ four handed dentistry </a:t>
            </a:r>
          </a:p>
          <a:p>
            <a:pPr lvl="1"/>
            <a:r>
              <a:rPr lang="en-US" sz="2400" dirty="0"/>
              <a:t>Use glass ionomer sealants</a:t>
            </a:r>
          </a:p>
          <a:p>
            <a:r>
              <a:rPr lang="en-US" sz="2800" dirty="0"/>
              <a:t>Fluoride varnish</a:t>
            </a:r>
          </a:p>
          <a:p>
            <a:r>
              <a:rPr lang="en-US" sz="2800" dirty="0"/>
              <a:t>Silver Diamine Fluoride (SDF)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16AF3-713A-46D7-93A9-40C7407A9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73514"/>
            <a:ext cx="5189670" cy="1920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7C757F-9731-42DB-B4BA-8D41B2CCC1D5}"/>
              </a:ext>
            </a:extLst>
          </p:cNvPr>
          <p:cNvSpPr txBox="1"/>
          <p:nvPr/>
        </p:nvSpPr>
        <p:spPr>
          <a:xfrm>
            <a:off x="6096000" y="4693920"/>
            <a:ext cx="51896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Source: Prevention and Management of Dental Caries in Children. Dental Clinical Guidance. Scottish Dental Clinical Effectiveness Program. 2018</a:t>
            </a:r>
          </a:p>
        </p:txBody>
      </p:sp>
    </p:spTree>
    <p:extLst>
      <p:ext uri="{BB962C8B-B14F-4D97-AF65-F5344CB8AC3E}">
        <p14:creationId xmlns:p14="http://schemas.microsoft.com/office/powerpoint/2010/main" val="99307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390A-3531-421F-BD30-A51C6952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81284-DCF0-4657-9BD1-F68366B3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 patients that some procedures may be different</a:t>
            </a:r>
          </a:p>
          <a:p>
            <a:r>
              <a:rPr lang="en-US" dirty="0"/>
              <a:t>Communicate with patients before appointment and ask them to brush and floss</a:t>
            </a:r>
          </a:p>
          <a:p>
            <a:r>
              <a:rPr lang="en-US" dirty="0"/>
              <a:t>Remind patients:</a:t>
            </a:r>
          </a:p>
          <a:p>
            <a:pPr lvl="1"/>
            <a:r>
              <a:rPr lang="en-US" dirty="0"/>
              <a:t>Routine home care is vital</a:t>
            </a:r>
          </a:p>
          <a:p>
            <a:pPr lvl="1"/>
            <a:r>
              <a:rPr lang="en-US" dirty="0"/>
              <a:t>Replace toothbrushes when bristles begin to fray or after illness</a:t>
            </a:r>
          </a:p>
          <a:p>
            <a:pPr lvl="1"/>
            <a:r>
              <a:rPr lang="en-US" dirty="0"/>
              <a:t>If you have a dental emergency, call your dental office </a:t>
            </a:r>
          </a:p>
        </p:txBody>
      </p:sp>
    </p:spTree>
    <p:extLst>
      <p:ext uri="{BB962C8B-B14F-4D97-AF65-F5344CB8AC3E}">
        <p14:creationId xmlns:p14="http://schemas.microsoft.com/office/powerpoint/2010/main" val="380559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753925" y="2076450"/>
            <a:ext cx="10684151" cy="134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588" y="-35578"/>
            <a:ext cx="12199965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900" dirty="0">
              <a:latin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67C32-7F4B-4B2F-A6F1-586CFF56FA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94" y="5811626"/>
            <a:ext cx="2133351" cy="10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90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391</Words>
  <Application>Microsoft Office PowerPoint</Application>
  <PresentationFormat>Widescreen</PresentationFormat>
  <Paragraphs>38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Lato Light</vt:lpstr>
      <vt:lpstr>Tahoma</vt:lpstr>
      <vt:lpstr>Times New Roman</vt:lpstr>
      <vt:lpstr>Office Theme</vt:lpstr>
      <vt:lpstr>2_Office Theme</vt:lpstr>
      <vt:lpstr>Custom Design</vt:lpstr>
      <vt:lpstr>Presentation</vt:lpstr>
      <vt:lpstr>                                      ASTDD Communications Committee                                     Spotlight </vt:lpstr>
      <vt:lpstr>Interim Protocol for Preventive Dental Care in Public Health Settings</vt:lpstr>
      <vt:lpstr>PowerPoint Presentation</vt:lpstr>
      <vt:lpstr>Protocol</vt:lpstr>
      <vt:lpstr>Key Messages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Fluoridation: A State Level Perspective</dc:title>
  <dc:creator>Jayanth Kumar</dc:creator>
  <cp:lastModifiedBy>Dean Perkins</cp:lastModifiedBy>
  <cp:revision>47</cp:revision>
  <cp:lastPrinted>2020-07-29T16:14:27Z</cp:lastPrinted>
  <dcterms:created xsi:type="dcterms:W3CDTF">2020-07-26T19:14:13Z</dcterms:created>
  <dcterms:modified xsi:type="dcterms:W3CDTF">2020-08-12T21:22:58Z</dcterms:modified>
</cp:coreProperties>
</file>